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1" r:id="rId4"/>
    <p:sldId id="269" r:id="rId5"/>
    <p:sldId id="279" r:id="rId6"/>
    <p:sldId id="272" r:id="rId7"/>
    <p:sldId id="281" r:id="rId8"/>
    <p:sldId id="282" r:id="rId9"/>
    <p:sldId id="283" r:id="rId10"/>
    <p:sldId id="288" r:id="rId11"/>
    <p:sldId id="276" r:id="rId12"/>
    <p:sldId id="284" r:id="rId13"/>
    <p:sldId id="285" r:id="rId14"/>
    <p:sldId id="286" r:id="rId15"/>
    <p:sldId id="273" r:id="rId16"/>
    <p:sldId id="263" r:id="rId17"/>
    <p:sldId id="268" r:id="rId18"/>
    <p:sldId id="287" r:id="rId19"/>
    <p:sldId id="28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AD0C03F1-D0FB-47EC-A04D-536E391777CE}">
          <p14:sldIdLst>
            <p14:sldId id="256"/>
          </p14:sldIdLst>
        </p14:section>
        <p14:section name="АКТУАЛЬНОСТЬ" id="{2AB3D108-06B6-4841-9C52-B2E8D5BBF0FA}">
          <p14:sldIdLst>
            <p14:sldId id="270"/>
          </p14:sldIdLst>
        </p14:section>
        <p14:section name="ТЕОР. ЧАСТЬ" id="{D682E34A-BE0D-4CC1-9257-B382B7A11B80}">
          <p14:sldIdLst>
            <p14:sldId id="271"/>
          </p14:sldIdLst>
        </p14:section>
        <p14:section name="ЦЕЛИ И ЗАДАЧИ" id="{81FF97E2-4F7E-4A49-A054-CDFC0D600AF8}">
          <p14:sldIdLst>
            <p14:sldId id="269"/>
          </p14:sldIdLst>
        </p14:section>
        <p14:section name="ПРАКТ. ЧАСТЬ" id="{DEBCD72B-B7D8-4244-913C-3CCB0759C623}">
          <p14:sldIdLst>
            <p14:sldId id="279"/>
          </p14:sldIdLst>
        </p14:section>
        <p14:section name="ПРАКТ. ЗНАЧИМОСТЬ" id="{3DD35623-231A-44A0-97E9-AE096DF71D5D}">
          <p14:sldIdLst>
            <p14:sldId id="272"/>
            <p14:sldId id="281"/>
            <p14:sldId id="282"/>
            <p14:sldId id="283"/>
            <p14:sldId id="288"/>
          </p14:sldIdLst>
        </p14:section>
        <p14:section name="РЕАЛИЗАЦИЯ" id="{53F20144-CB11-4906-B8F5-2AB59DC25F53}">
          <p14:sldIdLst>
            <p14:sldId id="276"/>
            <p14:sldId id="284"/>
            <p14:sldId id="285"/>
            <p14:sldId id="286"/>
          </p14:sldIdLst>
        </p14:section>
        <p14:section name="ЗАКЛЮЧЕНИЕ" id="{B9835FAB-E718-4649-B9EF-4A41AC1C5C1C}">
          <p14:sldIdLst>
            <p14:sldId id="273"/>
          </p14:sldIdLst>
        </p14:section>
        <p14:section name="ЗАВЕРШЕНИЕ" id="{78E6CC37-4A12-4930-8538-9892EFDAEE4E}">
          <p14:sldIdLst>
            <p14:sldId id="263"/>
          </p14:sldIdLst>
        </p14:section>
        <p14:section name="ПОСТ" id="{E40DFCB5-B189-4E69-A977-25DAD3D8C3EA}">
          <p14:sldIdLst>
            <p14:sldId id="268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334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795" autoAdjust="0"/>
  </p:normalViewPr>
  <p:slideViewPr>
    <p:cSldViewPr>
      <p:cViewPr varScale="1">
        <p:scale>
          <a:sx n="49" d="100"/>
          <a:sy n="49" d="100"/>
        </p:scale>
        <p:origin x="1038" y="6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2112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Еще раз здравствуйте</a:t>
            </a:r>
            <a:r>
              <a:rPr lang="en-US" dirty="0"/>
              <a:t>,</a:t>
            </a:r>
            <a:r>
              <a:rPr lang="ru-RU" dirty="0"/>
              <a:t> тема курсовой работы -</a:t>
            </a:r>
          </a:p>
        </p:txBody>
      </p:sp>
    </p:spTree>
    <p:extLst>
      <p:ext uri="{BB962C8B-B14F-4D97-AF65-F5344CB8AC3E}">
        <p14:creationId xmlns:p14="http://schemas.microsoft.com/office/powerpoint/2010/main" val="150387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Показана как пример таблица для ввода даты</a:t>
            </a:r>
            <a:r>
              <a:rPr lang="en-US" dirty="0"/>
              <a:t>:</a:t>
            </a:r>
            <a:endParaRPr lang="ru-RU" dirty="0"/>
          </a:p>
          <a:p>
            <a:endParaRPr lang="ru-RU" dirty="0"/>
          </a:p>
          <a:p>
            <a:r>
              <a:rPr lang="ru-RU" dirty="0"/>
              <a:t>Попросить продемонстрировать программу</a:t>
            </a:r>
          </a:p>
        </p:txBody>
      </p:sp>
    </p:spTree>
    <p:extLst>
      <p:ext uri="{BB962C8B-B14F-4D97-AF65-F5344CB8AC3E}">
        <p14:creationId xmlns:p14="http://schemas.microsoft.com/office/powerpoint/2010/main" val="2352104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Возможно расширение функционала</a:t>
            </a:r>
            <a:r>
              <a:rPr lang="en-US" dirty="0"/>
              <a:t>, </a:t>
            </a:r>
            <a:r>
              <a:rPr lang="ru-RU" dirty="0"/>
              <a:t>безопасность уже добавил (добавление (соли) </a:t>
            </a:r>
            <a:r>
              <a:rPr lang="en-US" dirty="0"/>
              <a:t>hash sha256 </a:t>
            </a:r>
            <a:r>
              <a:rPr lang="ru-RU" dirty="0"/>
              <a:t>например</a:t>
            </a:r>
            <a:r>
              <a:rPr lang="en-US" dirty="0"/>
              <a:t>)</a:t>
            </a:r>
            <a:r>
              <a:rPr lang="ru-RU" dirty="0"/>
              <a:t> на уровне </a:t>
            </a:r>
            <a:r>
              <a:rPr lang="ru-RU" dirty="0">
                <a:effectLst/>
              </a:rPr>
              <a:t>уровень 1 – минимальный</a:t>
            </a:r>
            <a:r>
              <a:rPr lang="en-US" dirty="0">
                <a:effectLst/>
              </a:rPr>
              <a:t>, </a:t>
            </a:r>
            <a:r>
              <a:rPr lang="ru-RU" dirty="0">
                <a:effectLst/>
              </a:rPr>
              <a:t>по </a:t>
            </a:r>
            <a:r>
              <a:rPr lang="ru-RU" dirty="0"/>
              <a:t>Стандарт Банка России по обеспечению информационной безопасности и ГОСТ Р 57580.1-2017 . Так как объемность работы для выхода на 2ой уровень может превосходить работу 2ого курса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>
                <a:effectLst/>
              </a:rPr>
              <a:t> </a:t>
            </a:r>
            <a:br>
              <a:rPr lang="ru-RU" dirty="0">
                <a:effectLst/>
              </a:rPr>
            </a:br>
            <a:br>
              <a:rPr lang="ru-RU" dirty="0">
                <a:effectLst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3949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Как раз во время уложился	</a:t>
            </a:r>
          </a:p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Техническое задание (ГОСТ 19.201-78).</a:t>
            </a:r>
          </a:p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·	Руководство пользователя (РД 50-34.698-90).</a:t>
            </a:r>
          </a:p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·	Руководство программиста (ГОСТ 19.504–79).</a:t>
            </a:r>
          </a:p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Финансовая сфера</a:t>
            </a:r>
            <a:r>
              <a:rPr lang="en-US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 банковский сектор</a:t>
            </a:r>
          </a:p>
          <a:p>
            <a:r>
              <a:rPr lang="ru-RU" sz="220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Для системы </a:t>
            </a:r>
            <a:r>
              <a:rPr lang="ru-RU" dirty="0"/>
              <a:t>ГОСТ Р ИСО/МЭК 90003-2014 и ЕСПД(</a:t>
            </a:r>
            <a:r>
              <a:rPr lang="ru-RU" i="1" dirty="0"/>
              <a:t>Единая система программной документации</a:t>
            </a:r>
            <a:r>
              <a:rPr lang="ru-RU" dirty="0"/>
              <a:t>)  но это код</a:t>
            </a:r>
          </a:p>
          <a:p>
            <a:r>
              <a:rPr lang="ru-RU" dirty="0"/>
              <a:t>Стандарт Банка России по обеспечению информационной безопасности</a:t>
            </a:r>
          </a:p>
          <a:p>
            <a:r>
              <a:rPr lang="ru-RU" dirty="0"/>
              <a:t>Нормативы банка </a:t>
            </a:r>
            <a:r>
              <a:rPr lang="ru-RU" dirty="0" err="1"/>
              <a:t>россии</a:t>
            </a:r>
            <a:endParaRPr lang="ru-RU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стандарт Российской Федерации ГОСТ Р 57580.1-2017 «Безопасность финансовых (банковских) операций. </a:t>
            </a:r>
            <a:r>
              <a:rPr lang="ru-RU" b="1" dirty="0"/>
              <a:t>Защита информации финансовых организаций. </a:t>
            </a:r>
          </a:p>
          <a:p>
            <a:endParaRPr lang="ru-RU" sz="220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2040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-Отношение находится в первой нормальной форме, когда абсолютно все атрибуты его кортежей приняли атомарные (простые) значения, т.е. содержат только одно значение при любом допустимом значении переменной [4]. Так же таблица не должна содержать повторяющихся колонок или групп данных.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во второй нормальной форме, когда оно уже находится в первой нормальной форме и каждый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 функционально зависит от всего набора атрибутов, образующих первичный ключ (а не от их части).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 третьей нормальной форме, когда оно уже находится во второй нормальной форме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атрибуты не имеют зависимостей относительно друг друга [5].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934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-Отношение находится в первой нормальной форме, когда абсолютно все атрибуты его кортежей приняли атомарные (простые) значения, т.е. содержат только одно значение при любом допустимом значении переменной [4]. Так же таблица не должна содержать повторяющихся колонок или групп данных.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во второй нормальной форме, когда оно уже находится в первой нормальной форме и каждый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 функционально зависит от всего набора атрибутов, образующих первичный ключ (а не от их части).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 третьей нормальной форме, когда оно уже находится во второй нормальной форме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атрибуты не имеют зависимостей относительно друг друга [5].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42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Большие системы обладают зачастую излишним функционалом для малых банков</a:t>
            </a:r>
            <a:r>
              <a:rPr lang="en-US" dirty="0"/>
              <a:t>,</a:t>
            </a:r>
            <a:r>
              <a:rPr lang="ru-RU" dirty="0"/>
              <a:t> и недоступной стоимостью. Из-за этого часть банков все еще пользуется электронными таблицами или держит записи на бумаге для ведения учета.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системы, которая позволяет автоматизировать самые востребованные процессы малых банков является одним из способов повышения их конкурентоспособности на рынке и ускорения роста автоматизации в банковской сфере.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05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365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результатам анализа деятельности банков в качестве критериев оценки были отобраны</a:t>
            </a:r>
            <a:r>
              <a:rPr lang="en-US" dirty="0"/>
              <a:t>: </a:t>
            </a:r>
            <a:r>
              <a:rPr lang="ru-RU" dirty="0"/>
              <a:t>эффективность(как отношение отдачи к вложению)</a:t>
            </a:r>
            <a:r>
              <a:rPr lang="en-US" dirty="0"/>
              <a:t>,</a:t>
            </a:r>
            <a:r>
              <a:rPr lang="ru-RU" dirty="0"/>
              <a:t> гибкость</a:t>
            </a:r>
            <a:r>
              <a:rPr lang="en-US" dirty="0"/>
              <a:t>,</a:t>
            </a:r>
            <a:r>
              <a:rPr lang="ru-RU" dirty="0"/>
              <a:t> простота работы с интерфейсом</a:t>
            </a:r>
            <a:r>
              <a:rPr lang="en-US" dirty="0"/>
              <a:t>.</a:t>
            </a:r>
            <a:endParaRPr lang="ru-RU" dirty="0"/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300"/>
              <a:buFont typeface="Times New Roman" panose="02020603050405020304" pitchFamily="18" charset="0"/>
              <a:buChar char="−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CRM BANK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- специализируется на кредитах, большинство функций направлены на работу с кредитами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проблема в крайне узкой направленности программы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даже специфичности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но крупные компании практикуют использование этой системы на определенном этапе развития.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300"/>
              <a:buFont typeface="Times New Roman" panose="02020603050405020304" pitchFamily="18" charset="0"/>
              <a:buChar char="−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«1С: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CRM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Банк» - обеспечивает полную автоматизацию большинства популярных процессов. Является крупной, дорогостоящей системой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уделением незначительного внимания на удобность работы с интерфейсом.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Сопоставив данные системы с критериями оценки, заметим, что для малой организации их функционал либо избыточен, либо слишком узконаправлен, при этом недешев. </a:t>
            </a:r>
          </a:p>
          <a:p>
            <a:endParaRPr lang="en-US" dirty="0"/>
          </a:p>
          <a:p>
            <a:r>
              <a:rPr lang="ru-RU" dirty="0"/>
              <a:t>На счет использования устаревающих технологий – </a:t>
            </a:r>
            <a:r>
              <a:rPr lang="en-US" dirty="0" err="1"/>
              <a:t>Asoft</a:t>
            </a:r>
            <a:r>
              <a:rPr lang="en-US" dirty="0"/>
              <a:t> </a:t>
            </a:r>
            <a:r>
              <a:rPr lang="ru-RU" dirty="0"/>
              <a:t>используют как облачные</a:t>
            </a:r>
            <a:r>
              <a:rPr lang="en-US" dirty="0"/>
              <a:t>,</a:t>
            </a:r>
            <a:r>
              <a:rPr lang="ru-RU" dirty="0"/>
              <a:t> так и машинное обучение</a:t>
            </a:r>
            <a:r>
              <a:rPr lang="en-US" dirty="0"/>
              <a:t>,</a:t>
            </a:r>
            <a:r>
              <a:rPr lang="ru-RU" dirty="0"/>
              <a:t> в то время как 1С имеют трудности с интеграцией подобного.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80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Диаграмма прецедентов</a:t>
            </a:r>
            <a:r>
              <a:rPr lang="en-US" dirty="0"/>
              <a:t>,</a:t>
            </a:r>
            <a:r>
              <a:rPr lang="ru-RU" dirty="0"/>
              <a:t> например Управляющий наследует(обобщение) все от менеджера</a:t>
            </a:r>
            <a:r>
              <a:rPr lang="en-US" dirty="0"/>
              <a:t>,</a:t>
            </a:r>
            <a:r>
              <a:rPr lang="ru-RU" dirty="0"/>
              <a:t> просмотр данных включает(зависимость) редактирование и просмотр договоров. Обычные связи(ассоциация).</a:t>
            </a:r>
          </a:p>
          <a:p>
            <a:r>
              <a:rPr lang="ru-RU" dirty="0"/>
              <a:t>По поведению системы и последовательностям - большинство операций должны проходить асинхронно для повышения быстродействия при одновременной работе нескольких пользователей (очереди). Запись в </a:t>
            </a:r>
            <a:r>
              <a:rPr lang="ru-RU" dirty="0" err="1"/>
              <a:t>бд</a:t>
            </a:r>
            <a:r>
              <a:rPr lang="ru-RU" dirty="0"/>
              <a:t> </a:t>
            </a:r>
            <a:r>
              <a:rPr lang="ru-RU" dirty="0" err="1"/>
              <a:t>синхр</a:t>
            </a:r>
            <a:endParaRPr lang="ru-RU" dirty="0"/>
          </a:p>
          <a:p>
            <a:r>
              <a:rPr lang="ru-RU" dirty="0"/>
              <a:t>Из возможных ошибок –наиболее часто встречающиеся это несоответствие маске и пропадание соединения с сервером.</a:t>
            </a:r>
          </a:p>
        </p:txBody>
      </p:sp>
    </p:spTree>
    <p:extLst>
      <p:ext uri="{BB962C8B-B14F-4D97-AF65-F5344CB8AC3E}">
        <p14:creationId xmlns:p14="http://schemas.microsoft.com/office/powerpoint/2010/main" val="34472675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Пошагово проектирование представлено в работе</a:t>
            </a:r>
          </a:p>
        </p:txBody>
      </p:sp>
    </p:spTree>
    <p:extLst>
      <p:ext uri="{BB962C8B-B14F-4D97-AF65-F5344CB8AC3E}">
        <p14:creationId xmlns:p14="http://schemas.microsoft.com/office/powerpoint/2010/main" val="22585637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Защита от </a:t>
            </a:r>
            <a:r>
              <a:rPr lang="en-US" dirty="0" err="1"/>
              <a:t>sql</a:t>
            </a:r>
            <a:r>
              <a:rPr lang="en-US" dirty="0"/>
              <a:t> injection</a:t>
            </a:r>
            <a:r>
              <a:rPr lang="ru-RU" dirty="0"/>
              <a:t> в полях ввода и прочие проверки</a:t>
            </a:r>
          </a:p>
          <a:p>
            <a:r>
              <a:rPr lang="ru-RU" dirty="0"/>
              <a:t>Можно порисовать тут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типо</a:t>
            </a:r>
            <a:r>
              <a:rPr lang="ru-RU" dirty="0"/>
              <a:t> при нажатии личные данные и выход из </a:t>
            </a:r>
            <a:r>
              <a:rPr lang="ru-RU" dirty="0" err="1"/>
              <a:t>сист</a:t>
            </a:r>
            <a:r>
              <a:rPr lang="ru-RU"/>
              <a:t> что будет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77854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Окно о клиенте в режиме добавления</a:t>
            </a:r>
          </a:p>
          <a:p>
            <a:r>
              <a:rPr lang="ru-RU" dirty="0"/>
              <a:t>Окно поиска при запросе по нескольким полям и нахождении совпадения в </a:t>
            </a:r>
            <a:r>
              <a:rPr lang="ru-RU" dirty="0" err="1"/>
              <a:t>бд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0197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Режим создания – редактирования - просмотра</a:t>
            </a:r>
            <a:endParaRPr lang="en-US" dirty="0"/>
          </a:p>
          <a:p>
            <a:r>
              <a:rPr lang="ru-RU" dirty="0"/>
              <a:t>Попросить продемонстрировать программу</a:t>
            </a:r>
          </a:p>
          <a:p>
            <a:r>
              <a:rPr lang="ru-RU" dirty="0"/>
              <a:t>Удаление связанных записей каскадное разумеется</a:t>
            </a:r>
          </a:p>
        </p:txBody>
      </p:sp>
    </p:spTree>
    <p:extLst>
      <p:ext uri="{BB962C8B-B14F-4D97-AF65-F5344CB8AC3E}">
        <p14:creationId xmlns:p14="http://schemas.microsoft.com/office/powerpoint/2010/main" val="3813677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>
            <a:off x="5230254" y="-37339"/>
            <a:ext cx="19217708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1B453D-C32A-4165-B8B0-B9B00D608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89534" y="13010554"/>
            <a:ext cx="787074" cy="513601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41B0CE94-B417-4A5F-A00E-8D99D512E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???????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B1481CED-3B3F-4BCE-82DF-BFAD2B8C3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Афанасьев Николай Викторович</a:t>
            </a:r>
          </a:p>
          <a:p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"Scopus.BibTeX.GOST Formatter"</a:t>
            </a:r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B9F8A855-E75A-440D-98BC-4DEE1C68A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24025" y="12816215"/>
            <a:ext cx="883575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fld id="{A1006224-6026-4CCF-8599-8EC76F62CD4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  <p:sp>
        <p:nvSpPr>
          <p:cNvPr id="15" name="Линия">
            <a:extLst>
              <a:ext uri="{FF2B5EF4-FFF2-40B4-BE49-F238E27FC236}">
                <a16:creationId xmlns:a16="http://schemas.microsoft.com/office/drawing/2014/main" id="{1B360CAD-7849-4EB2-8567-B3C4D1078580}"/>
              </a:ext>
            </a:extLst>
          </p:cNvPr>
          <p:cNvSpPr/>
          <p:nvPr userDrawn="1"/>
        </p:nvSpPr>
        <p:spPr>
          <a:xfrm>
            <a:off x="1201065" y="2214562"/>
            <a:ext cx="21506374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" name="Название подразделения, лаборатории, факультета и т.д.">
            <a:extLst>
              <a:ext uri="{FF2B5EF4-FFF2-40B4-BE49-F238E27FC236}">
                <a16:creationId xmlns:a16="http://schemas.microsoft.com/office/drawing/2014/main" id="{E4E79059-9329-4711-9F09-47C1182DFEC9}"/>
              </a:ext>
            </a:extLst>
          </p:cNvPr>
          <p:cNvSpPr txBox="1"/>
          <p:nvPr userDrawn="1"/>
        </p:nvSpPr>
        <p:spPr>
          <a:xfrm>
            <a:off x="3505874" y="682947"/>
            <a:ext cx="16849864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algn="l"/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Национальный исследовательский университет «Высшая школа экономики». Факультет экономики, менеджмента и бизнес информатики. Кафедра информационных технологий в бизнесе.</a:t>
            </a:r>
            <a:endParaRPr sz="28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pic>
        <p:nvPicPr>
          <p:cNvPr id="17" name="Изображение" descr="Изображение">
            <a:extLst>
              <a:ext uri="{FF2B5EF4-FFF2-40B4-BE49-F238E27FC236}">
                <a16:creationId xmlns:a16="http://schemas.microsoft.com/office/drawing/2014/main" id="{016EB35D-7F1B-4FE9-AB6E-212547FE5E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9534" y="13010554"/>
            <a:ext cx="787074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hf hdr="0" dt="0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8" Type="http://schemas.openxmlformats.org/officeDocument/2006/relationships/slide" Target="slide7.xml"/><Relationship Id="rId26" Type="http://schemas.openxmlformats.org/officeDocument/2006/relationships/image" Target="../media/image30.png"/><Relationship Id="rId39" Type="http://schemas.openxmlformats.org/officeDocument/2006/relationships/slide" Target="slide14.xml"/><Relationship Id="rId21" Type="http://schemas.openxmlformats.org/officeDocument/2006/relationships/slide" Target="slide8.xml"/><Relationship Id="rId34" Type="http://schemas.openxmlformats.org/officeDocument/2006/relationships/image" Target="../media/image320.png"/><Relationship Id="rId42" Type="http://schemas.openxmlformats.org/officeDocument/2006/relationships/slide" Target="slide15.xml"/><Relationship Id="rId7" Type="http://schemas.openxmlformats.org/officeDocument/2006/relationships/image" Target="../media/image230.png"/><Relationship Id="rId2" Type="http://schemas.openxmlformats.org/officeDocument/2006/relationships/image" Target="../media/image22.png"/><Relationship Id="rId16" Type="http://schemas.openxmlformats.org/officeDocument/2006/relationships/image" Target="../media/image260.png"/><Relationship Id="rId20" Type="http://schemas.openxmlformats.org/officeDocument/2006/relationships/image" Target="../media/image28.png"/><Relationship Id="rId29" Type="http://schemas.openxmlformats.org/officeDocument/2006/relationships/image" Target="../media/image31.png"/><Relationship Id="rId41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11" Type="http://schemas.openxmlformats.org/officeDocument/2006/relationships/image" Target="../media/image25.png"/><Relationship Id="rId24" Type="http://schemas.openxmlformats.org/officeDocument/2006/relationships/slide" Target="slide9.xml"/><Relationship Id="rId32" Type="http://schemas.openxmlformats.org/officeDocument/2006/relationships/image" Target="../media/image32.png"/><Relationship Id="rId37" Type="http://schemas.openxmlformats.org/officeDocument/2006/relationships/image" Target="../media/image330.png"/><Relationship Id="rId40" Type="http://schemas.openxmlformats.org/officeDocument/2006/relationships/image" Target="../media/image340.png"/><Relationship Id="rId5" Type="http://schemas.openxmlformats.org/officeDocument/2006/relationships/image" Target="../media/image23.png"/><Relationship Id="rId15" Type="http://schemas.openxmlformats.org/officeDocument/2006/relationships/slide" Target="slide6.xml"/><Relationship Id="rId23" Type="http://schemas.openxmlformats.org/officeDocument/2006/relationships/image" Target="../media/image29.png"/><Relationship Id="rId28" Type="http://schemas.openxmlformats.org/officeDocument/2006/relationships/image" Target="../media/image30.png"/><Relationship Id="rId36" Type="http://schemas.openxmlformats.org/officeDocument/2006/relationships/slide" Target="slide13.xml"/><Relationship Id="rId10" Type="http://schemas.openxmlformats.org/officeDocument/2006/relationships/image" Target="../media/image240.png"/><Relationship Id="rId19" Type="http://schemas.openxmlformats.org/officeDocument/2006/relationships/image" Target="../media/image270.png"/><Relationship Id="rId31" Type="http://schemas.openxmlformats.org/officeDocument/2006/relationships/image" Target="../media/image310.png"/><Relationship Id="rId4" Type="http://schemas.openxmlformats.org/officeDocument/2006/relationships/image" Target="../media/image220.png"/><Relationship Id="rId9" Type="http://schemas.openxmlformats.org/officeDocument/2006/relationships/slide" Target="slide4.xml"/><Relationship Id="rId14" Type="http://schemas.openxmlformats.org/officeDocument/2006/relationships/image" Target="../media/image26.png"/><Relationship Id="rId22" Type="http://schemas.openxmlformats.org/officeDocument/2006/relationships/image" Target="../media/image280.png"/><Relationship Id="rId27" Type="http://schemas.openxmlformats.org/officeDocument/2006/relationships/slide" Target="slide10.xml"/><Relationship Id="rId30" Type="http://schemas.openxmlformats.org/officeDocument/2006/relationships/slide" Target="slide11.xml"/><Relationship Id="rId35" Type="http://schemas.openxmlformats.org/officeDocument/2006/relationships/image" Target="../media/image33.png"/><Relationship Id="rId43" Type="http://schemas.openxmlformats.org/officeDocument/2006/relationships/image" Target="../media/image350.png"/><Relationship Id="rId8" Type="http://schemas.openxmlformats.org/officeDocument/2006/relationships/image" Target="../media/image24.png"/><Relationship Id="rId3" Type="http://schemas.openxmlformats.org/officeDocument/2006/relationships/slide" Target="slide2.xml"/><Relationship Id="rId12" Type="http://schemas.openxmlformats.org/officeDocument/2006/relationships/slide" Target="slide5.xml"/><Relationship Id="rId17" Type="http://schemas.openxmlformats.org/officeDocument/2006/relationships/image" Target="../media/image27.png"/><Relationship Id="rId25" Type="http://schemas.openxmlformats.org/officeDocument/2006/relationships/image" Target="../media/image290.png"/><Relationship Id="rId33" Type="http://schemas.openxmlformats.org/officeDocument/2006/relationships/slide" Target="slide12.xml"/><Relationship Id="rId38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5" Type="http://schemas.openxmlformats.org/officeDocument/2006/relationships/package" Target="../embeddings/Microsoft_Visio_Drawing.vsdx"/><Relationship Id="rId4" Type="http://schemas.openxmlformats.org/officeDocument/2006/relationships/slide" Target="slide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package" Target="../embeddings/Microsoft_Visio_Drawing1.vsdx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116914" y="3934663"/>
            <a:ext cx="1616431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5400" b="1" cap="small" dirty="0">
                <a:latin typeface="PT Astra Sans"/>
                <a:sym typeface="Arial Narrow"/>
              </a:rPr>
              <a:t>РАЗРАБОТКА ИНФОРМАЦИОННОЙ СИСТЕМЫ ДЛЯ МОНИТОРИНГА РАБОТЫ БАНКА</a:t>
            </a:r>
            <a:br>
              <a:rPr lang="ru-RU" sz="5400" b="1" i="1" cap="small" dirty="0">
                <a:latin typeface="PT Astra Sans"/>
                <a:sym typeface="Arial Narrow"/>
              </a:rPr>
            </a:br>
            <a:endParaRPr sz="5400" dirty="0">
              <a:latin typeface="PT Astra Sans"/>
              <a:ea typeface="PT Astra Sans" panose="020B0603020203020204" pitchFamily="34" charset="-52"/>
            </a:endParaRPr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7116914" y="8929563"/>
            <a:ext cx="10187654" cy="138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Автор: Пепеляев М.С.</a:t>
            </a:r>
          </a:p>
          <a:p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Научный руководитель: Замятина Е.Б.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4" name="Название подразделения,  лаборатории, факультета и т.д."/>
          <p:cNvSpPr txBox="1"/>
          <p:nvPr/>
        </p:nvSpPr>
        <p:spPr>
          <a:xfrm>
            <a:off x="5999312" y="554787"/>
            <a:ext cx="17929991" cy="337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Национальный исследовательский университет </a:t>
            </a:r>
          </a:p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  <a:t>«Высшая школа экономики»</a:t>
            </a:r>
            <a:b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Факультет экономики, менеджмента и бизнес информатики</a:t>
            </a:r>
          </a:p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Кафедра информационных технологий в бизнесе</a:t>
            </a:r>
          </a:p>
          <a:p>
            <a: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 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1097360"/>
            <a:ext cx="2736119" cy="264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Очень крутой подзаголовок презентации">
            <a:extLst>
              <a:ext uri="{FF2B5EF4-FFF2-40B4-BE49-F238E27FC236}">
                <a16:creationId xmlns:a16="http://schemas.microsoft.com/office/drawing/2014/main" id="{D8A1F74B-CD79-4468-B99D-C202CEE36F1C}"/>
              </a:ext>
            </a:extLst>
          </p:cNvPr>
          <p:cNvSpPr txBox="1"/>
          <p:nvPr/>
        </p:nvSpPr>
        <p:spPr>
          <a:xfrm>
            <a:off x="7129540" y="12193602"/>
            <a:ext cx="4823320" cy="96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32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Пермь, 202</a:t>
            </a:r>
            <a:r>
              <a:rPr lang="en-US" sz="32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1</a:t>
            </a:r>
            <a:endParaRPr sz="32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10</a:t>
            </a:fld>
            <a:r>
              <a:rPr lang="ru-RU" dirty="0"/>
              <a:t>/16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F212FA-F052-4929-BFF9-FC53DC090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088" y="5741872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78A4E2-CF13-44EF-B3A6-1C08A5CD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95" y="2496841"/>
            <a:ext cx="18040350" cy="10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71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11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9871365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входа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меню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окно информации о сотруднике.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2D74FC-8C4E-4E86-AF8D-F54187AEBED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38672" y="5070646"/>
            <a:ext cx="5356829" cy="35747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5215C-90E9-47EE-9059-033A962AA63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180315" y="5258598"/>
            <a:ext cx="6902252" cy="52653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7FA3A8-51D7-47E4-9228-DE64941B6BC6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1930806" y="5378452"/>
            <a:ext cx="12214522" cy="67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5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12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6558997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информации о клиенте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окно поиска.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F5D18C-DA79-4387-BB59-D0A9CF46727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92100" y="5018512"/>
            <a:ext cx="11915924" cy="68800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522173-FE8C-46CF-8B2D-7151D2A20DD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2192000" y="5083493"/>
            <a:ext cx="12192000" cy="6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61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13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6558997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договора на карту</a:t>
            </a:r>
            <a:r>
              <a:rPr lang="en-US" dirty="0">
                <a:latin typeface="PT Astra Sans"/>
              </a:rPr>
              <a:t>, </a:t>
            </a:r>
            <a:r>
              <a:rPr lang="ru-RU" dirty="0">
                <a:latin typeface="PT Astra Sans"/>
              </a:rPr>
              <a:t>вклад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кредит.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9F22E3-D258-4965-A366-CD7E15B8AE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762" y="5083492"/>
            <a:ext cx="7519790" cy="5014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52CD8-5703-4E79-8293-48AC73E8B1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43528" y="5094518"/>
            <a:ext cx="7519790" cy="5014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B1C249-C601-48A8-A0CA-2A7442E1690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463317" y="5105544"/>
            <a:ext cx="7488163" cy="49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15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14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8935261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Тестирование</a:t>
            </a:r>
          </a:p>
          <a:p>
            <a:endParaRPr lang="ru-RU" dirty="0">
              <a:latin typeface="PT Astra Sans"/>
            </a:endParaRPr>
          </a:p>
          <a:p>
            <a:r>
              <a:rPr lang="ru-RU" dirty="0">
                <a:latin typeface="PT Astra Sans"/>
              </a:rPr>
              <a:t>Проводилось тестирование всех функций и окон по критериям черного ящика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с составлением наборов тестов.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F0759-4B37-45E8-A52D-A2B39F1D3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712" y="6975626"/>
            <a:ext cx="5433041" cy="5433041"/>
          </a:xfrm>
          <a:prstGeom prst="rect">
            <a:avLst/>
          </a:prstGeom>
        </p:spPr>
      </p:pic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A9F697A7-14BB-40D2-A3CF-FB6CC96C39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068043"/>
              </p:ext>
            </p:extLst>
          </p:nvPr>
        </p:nvGraphicFramePr>
        <p:xfrm>
          <a:off x="3767064" y="6948044"/>
          <a:ext cx="13393491" cy="494045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6297831">
                  <a:extLst>
                    <a:ext uri="{9D8B030D-6E8A-4147-A177-3AD203B41FA5}">
                      <a16:colId xmlns:a16="http://schemas.microsoft.com/office/drawing/2014/main" val="535762079"/>
                    </a:ext>
                  </a:extLst>
                </a:gridCol>
                <a:gridCol w="1419132">
                  <a:extLst>
                    <a:ext uri="{9D8B030D-6E8A-4147-A177-3AD203B41FA5}">
                      <a16:colId xmlns:a16="http://schemas.microsoft.com/office/drawing/2014/main" val="166800844"/>
                    </a:ext>
                  </a:extLst>
                </a:gridCol>
                <a:gridCol w="1419132">
                  <a:extLst>
                    <a:ext uri="{9D8B030D-6E8A-4147-A177-3AD203B41FA5}">
                      <a16:colId xmlns:a16="http://schemas.microsoft.com/office/drawing/2014/main" val="1718371763"/>
                    </a:ext>
                  </a:extLst>
                </a:gridCol>
                <a:gridCol w="1419132">
                  <a:extLst>
                    <a:ext uri="{9D8B030D-6E8A-4147-A177-3AD203B41FA5}">
                      <a16:colId xmlns:a16="http://schemas.microsoft.com/office/drawing/2014/main" val="1059406"/>
                    </a:ext>
                  </a:extLst>
                </a:gridCol>
                <a:gridCol w="1419132">
                  <a:extLst>
                    <a:ext uri="{9D8B030D-6E8A-4147-A177-3AD203B41FA5}">
                      <a16:colId xmlns:a16="http://schemas.microsoft.com/office/drawing/2014/main" val="4157429682"/>
                    </a:ext>
                  </a:extLst>
                </a:gridCol>
                <a:gridCol w="1419132">
                  <a:extLst>
                    <a:ext uri="{9D8B030D-6E8A-4147-A177-3AD203B41FA5}">
                      <a16:colId xmlns:a16="http://schemas.microsoft.com/office/drawing/2014/main" val="1002864992"/>
                    </a:ext>
                  </a:extLst>
                </a:gridCol>
              </a:tblGrid>
              <a:tr h="4491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Критерии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Тесты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250777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Т1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Т2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Т3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Т4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Т5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559262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 Класс входных данных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3631712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1.1 Невозможная дата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3907976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1.2 0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 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8246884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1.3 Набор символов (не формат даты)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3531087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1.4 Пустой ввод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39026931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1.5 Ввод соответствует маске даты 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5331198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 Класс выходных данных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959832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2.1 Ошибка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+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573077"/>
                  </a:ext>
                </a:extLst>
              </a:tr>
              <a:tr h="44913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2.2 Принятие ввода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>
                          <a:effectLst/>
                        </a:rPr>
                        <a:t> </a:t>
                      </a:r>
                      <a:endParaRPr lang="ru-RU" sz="1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400" dirty="0">
                          <a:effectLst/>
                        </a:rPr>
                        <a:t>+</a:t>
                      </a:r>
                      <a:endParaRPr lang="ru-RU" sz="1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7963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26762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BEFD5-006F-4A14-A3BC-EAE4F2272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15</a:t>
            </a:fld>
            <a:r>
              <a:rPr lang="ru-RU" dirty="0"/>
              <a:t>/16</a:t>
            </a:r>
          </a:p>
        </p:txBody>
      </p:sp>
      <p:sp>
        <p:nvSpPr>
          <p:cNvPr id="9" name="Очень крутой заголовок…">
            <a:extLst>
              <a:ext uri="{FF2B5EF4-FFF2-40B4-BE49-F238E27FC236}">
                <a16:creationId xmlns:a16="http://schemas.microsoft.com/office/drawing/2014/main" id="{C02D445E-554D-4A8A-9239-811471552299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заключение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758BD45C-A982-4462-B2F5-1468D7A3563A}"/>
              </a:ext>
            </a:extLst>
          </p:cNvPr>
          <p:cNvSpPr txBox="1"/>
          <p:nvPr/>
        </p:nvSpPr>
        <p:spPr>
          <a:xfrm>
            <a:off x="1177619" y="5055957"/>
            <a:ext cx="21506374" cy="489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PT Astra Sans"/>
              </a:rPr>
              <a:t>На основании анализа банковских услуг информационных систем </a:t>
            </a:r>
            <a:r>
              <a:rPr lang="en-US" dirty="0" err="1">
                <a:solidFill>
                  <a:srgbClr val="33415C"/>
                </a:solidFill>
              </a:rPr>
              <a:t>ASoft</a:t>
            </a:r>
            <a:r>
              <a:rPr lang="en-US" dirty="0">
                <a:solidFill>
                  <a:srgbClr val="33415C"/>
                </a:solidFill>
              </a:rPr>
              <a:t> CRM BANK </a:t>
            </a:r>
            <a:r>
              <a:rPr lang="ru-RU" dirty="0">
                <a:solidFill>
                  <a:srgbClr val="33415C"/>
                </a:solidFill>
              </a:rPr>
              <a:t>и</a:t>
            </a:r>
            <a:r>
              <a:rPr lang="ru-RU" dirty="0">
                <a:solidFill>
                  <a:srgbClr val="33415C"/>
                </a:solidFill>
                <a:latin typeface="PT Astra Sans" panose="020B0603020203020204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33415C"/>
                </a:solidFill>
                <a:latin typeface="PT Astra Sans" panose="020B0603020203020204"/>
              </a:rPr>
              <a:t>1С:</a:t>
            </a:r>
            <a:r>
              <a:rPr lang="en-US" dirty="0">
                <a:solidFill>
                  <a:srgbClr val="33415C"/>
                </a:solidFill>
              </a:rPr>
              <a:t>CRM </a:t>
            </a:r>
            <a:r>
              <a:rPr lang="ru-RU" dirty="0">
                <a:solidFill>
                  <a:srgbClr val="33415C"/>
                </a:solidFill>
                <a:latin typeface="PT Astra Sans" panose="020B0603020203020204"/>
              </a:rPr>
              <a:t>Банк</a:t>
            </a:r>
            <a:r>
              <a:rPr lang="en-US" dirty="0">
                <a:latin typeface="PT Astra Sans"/>
              </a:rPr>
              <a:t> </a:t>
            </a:r>
            <a:r>
              <a:rPr lang="ru-RU" dirty="0">
                <a:latin typeface="PT Astra Sans"/>
              </a:rPr>
              <a:t>выбраны критерии для создания баз данных малых банковских организаций</a:t>
            </a:r>
            <a:r>
              <a:rPr lang="en-US" dirty="0">
                <a:latin typeface="PT Astra Sans"/>
              </a:rPr>
              <a:t>;</a:t>
            </a:r>
            <a:endParaRPr lang="ru-RU" dirty="0">
              <a:latin typeface="PT Astra Sans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PT Astra Sans"/>
              </a:rPr>
              <a:t>Спроектирована база данных (3НФ)</a:t>
            </a:r>
            <a:r>
              <a:rPr lang="en-US" dirty="0">
                <a:latin typeface="PT Astra Sans"/>
              </a:rPr>
              <a:t>;</a:t>
            </a:r>
            <a:endParaRPr lang="ru-RU" dirty="0">
              <a:latin typeface="PT Astra Sans"/>
            </a:endParaRPr>
          </a:p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PT Astra Sans"/>
              </a:rPr>
              <a:t>Спроектирован и реализован интерфейс</a:t>
            </a:r>
            <a:r>
              <a:rPr lang="en-US" dirty="0">
                <a:latin typeface="PT Astra Sans"/>
              </a:rPr>
              <a:t> </a:t>
            </a:r>
            <a:r>
              <a:rPr lang="ru-RU" dirty="0">
                <a:latin typeface="PT Astra Sans"/>
              </a:rPr>
              <a:t>для работы менеджеров и управляющего банка</a:t>
            </a:r>
            <a:r>
              <a:rPr lang="en-US" dirty="0">
                <a:latin typeface="PT Astra Sans"/>
              </a:rPr>
              <a:t>;</a:t>
            </a:r>
          </a:p>
          <a:p>
            <a:pPr marL="742950" indent="-742950">
              <a:buFont typeface="+mj-lt"/>
              <a:buAutoNum type="arabicPeriod"/>
            </a:pPr>
            <a:r>
              <a:rPr lang="ru-RU" dirty="0">
                <a:latin typeface="PT Astra Sans"/>
              </a:rPr>
              <a:t>Выполнено тестирование по критериям черного ящика.</a:t>
            </a:r>
          </a:p>
          <a:p>
            <a:endParaRPr lang="ru-RU" dirty="0">
              <a:latin typeface="PT Astra Sans"/>
            </a:endParaRPr>
          </a:p>
          <a:p>
            <a:endParaRPr dirty="0">
              <a:latin typeface="PT Astra Sans"/>
              <a:ea typeface="PT Astra Sans" panose="020B0603020203020204" pitchFamily="34" charset="-52"/>
            </a:endParaRP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B39E3F6A-E6B0-4DB5-907A-A0A67EBCB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28BBB-9474-4439-927C-C2CDEC71E091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2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2288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лефон.: +Х (ХХХ) ХХХ ХХХХ"/>
          <p:cNvSpPr txBox="1"/>
          <p:nvPr/>
        </p:nvSpPr>
        <p:spPr>
          <a:xfrm>
            <a:off x="5812548" y="10458400"/>
            <a:ext cx="12385376" cy="186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642937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2800" dirty="0">
                <a:solidFill>
                  <a:srgbClr val="BFBFBF"/>
                </a:solidFill>
                <a:latin typeface="PT Astra Sans" panose="020B0603020203020204" pitchFamily="34" charset="-52"/>
                <a:ea typeface="PT Astra Sans" panose="020B0603020203020204" pitchFamily="34" charset="-52"/>
              </a:rPr>
              <a:t>Пепеляев Максим Сергеевич</a:t>
            </a:r>
            <a:r>
              <a:rPr lang="en-US" sz="2800" dirty="0">
                <a:solidFill>
                  <a:srgbClr val="BFBFBF"/>
                </a:solidFill>
                <a:latin typeface="PT Astra Sans" panose="020B0603020203020204" pitchFamily="34" charset="-52"/>
                <a:ea typeface="PT Astra Sans" panose="020B0603020203020204" pitchFamily="34" charset="-52"/>
              </a:rPr>
              <a:t>     makspepe7@gmail.ru						</a:t>
            </a:r>
          </a:p>
          <a:p>
            <a:r>
              <a:rPr lang="en-US" sz="2800" dirty="0">
                <a:solidFill>
                  <a:srgbClr val="BFBFBF"/>
                </a:solidFill>
                <a:latin typeface="PT Astra Sans" panose="020B0603020203020204" pitchFamily="34" charset="-52"/>
                <a:ea typeface="PT Astra Sans" panose="020B0603020203020204" pitchFamily="34" charset="-52"/>
              </a:rPr>
              <a:t>						            mspepelyaev@edu.hse.ru</a:t>
            </a:r>
            <a:r>
              <a:rPr lang="ru-RU" sz="2800" dirty="0">
                <a:solidFill>
                  <a:srgbClr val="BFBFBF"/>
                </a:solidFill>
                <a:latin typeface="PT Astra Sans" panose="020B0603020203020204" pitchFamily="34" charset="-52"/>
                <a:ea typeface="PT Astra Sans" panose="020B0603020203020204" pitchFamily="34" charset="-52"/>
              </a:rPr>
              <a:t> </a:t>
            </a:r>
            <a:endParaRPr lang="en-US" sz="2800" dirty="0">
              <a:solidFill>
                <a:srgbClr val="BFBFBF"/>
              </a:solidFill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endParaRPr lang="en-US" sz="2800" dirty="0">
              <a:solidFill>
                <a:srgbClr val="BFBFBF"/>
              </a:solidFill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r>
              <a:rPr lang="ru-RU" sz="2800" dirty="0">
                <a:solidFill>
                  <a:srgbClr val="BFBFBF"/>
                </a:solidFill>
                <a:latin typeface="PT Astra Sans" panose="020B0603020203020204" pitchFamily="34" charset="-52"/>
                <a:ea typeface="PT Astra Sans" panose="020B0603020203020204" pitchFamily="34" charset="-52"/>
              </a:rPr>
              <a:t>Разработка информационной системы для мониторинга работы банка</a:t>
            </a:r>
            <a:endParaRPr lang="en-US" sz="2800" dirty="0">
              <a:solidFill>
                <a:srgbClr val="BFBFBF"/>
              </a:solidFill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 txBox="1">
            <a:spLocks/>
          </p:cNvSpPr>
          <p:nvPr/>
        </p:nvSpPr>
        <p:spPr>
          <a:xfrm>
            <a:off x="21553040" y="12816215"/>
            <a:ext cx="1154560" cy="52322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9pPr>
          </a:lstStyle>
          <a:p>
            <a:fld id="{A1006224-6026-4CCF-8599-8EC76F62CD4D}" type="slidenum">
              <a:rPr lang="ru-RU" sz="2800" smtClean="0">
                <a:solidFill>
                  <a:schemeClr val="bg1"/>
                </a:solidFill>
                <a:latin typeface="PT Astra Sans"/>
              </a:rPr>
              <a:pPr/>
              <a:t>16</a:t>
            </a:fld>
            <a:r>
              <a:rPr lang="ru-RU" sz="2800" dirty="0">
                <a:solidFill>
                  <a:schemeClr val="bg1"/>
                </a:solidFill>
                <a:latin typeface="PT Astra Sans"/>
              </a:rPr>
              <a:t>/16</a:t>
            </a:r>
          </a:p>
        </p:txBody>
      </p:sp>
      <p:pic>
        <p:nvPicPr>
          <p:cNvPr id="7" name="Google Shape;745;p45">
            <a:extLst>
              <a:ext uri="{FF2B5EF4-FFF2-40B4-BE49-F238E27FC236}">
                <a16:creationId xmlns:a16="http://schemas.microsoft.com/office/drawing/2014/main" id="{29844FCA-C2E7-438E-8398-BEDB7CCB11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3514" y="5309645"/>
            <a:ext cx="3643444" cy="35791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46;p45">
            <a:extLst>
              <a:ext uri="{FF2B5EF4-FFF2-40B4-BE49-F238E27FC236}">
                <a16:creationId xmlns:a16="http://schemas.microsoft.com/office/drawing/2014/main" id="{8DE14459-1C3A-4AAA-9773-9B57F1852304}"/>
              </a:ext>
            </a:extLst>
          </p:cNvPr>
          <p:cNvSpPr txBox="1"/>
          <p:nvPr/>
        </p:nvSpPr>
        <p:spPr>
          <a:xfrm>
            <a:off x="6352609" y="2760164"/>
            <a:ext cx="11305255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sz="4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747;p45">
            <a:extLst>
              <a:ext uri="{FF2B5EF4-FFF2-40B4-BE49-F238E27FC236}">
                <a16:creationId xmlns:a16="http://schemas.microsoft.com/office/drawing/2014/main" id="{5BFDFD73-EBA4-45C7-BD41-5844D1CA7C0C}"/>
              </a:ext>
            </a:extLst>
          </p:cNvPr>
          <p:cNvSpPr txBox="1"/>
          <p:nvPr/>
        </p:nvSpPr>
        <p:spPr>
          <a:xfrm>
            <a:off x="6539372" y="3976609"/>
            <a:ext cx="11305256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Готов ответить на ваши вопросы</a:t>
            </a:r>
            <a:endParaRPr sz="4400" dirty="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17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044446" y="2174364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содержание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Ссылка на слайд 6">
                <a:extLst>
                  <a:ext uri="{FF2B5EF4-FFF2-40B4-BE49-F238E27FC236}">
                    <a16:creationId xmlns:a16="http://schemas.microsoft.com/office/drawing/2014/main" id="{1B561EC0-D5FA-4092-93D2-30B8801FA0C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5993840"/>
                  </p:ext>
                </p:extLst>
              </p:nvPr>
            </p:nvGraphicFramePr>
            <p:xfrm>
              <a:off x="1560704" y="3373448"/>
              <a:ext cx="4466928" cy="2512647"/>
            </p:xfrm>
            <a:graphic>
              <a:graphicData uri="http://schemas.microsoft.com/office/powerpoint/2016/slidezoom">
                <pslz:sldZm>
                  <pslz:sldZmObj sldId="270" cId="4191471419">
                    <pslz:zmPr id="{2B1AB3D0-5FF5-4785-95EF-F8D19306C86C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6928" cy="25126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Ссылка на слайд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B561EC0-D5FA-4092-93D2-30B8801FA0C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0704" y="3373448"/>
                <a:ext cx="4466928" cy="25126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79A1F84A-5E51-4EB7-B744-181846B3B8CD}"/>
              </a:ext>
            </a:extLst>
          </p:cNvPr>
          <p:cNvSpPr/>
          <p:nvPr/>
        </p:nvSpPr>
        <p:spPr>
          <a:xfrm>
            <a:off x="5780854" y="5225518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2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Ссылка на слайд 8">
                <a:extLst>
                  <a:ext uri="{FF2B5EF4-FFF2-40B4-BE49-F238E27FC236}">
                    <a16:creationId xmlns:a16="http://schemas.microsoft.com/office/drawing/2014/main" id="{60E49961-2A44-4F70-9C8D-4FC9E1A3E8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9644475"/>
                  </p:ext>
                </p:extLst>
              </p:nvPr>
            </p:nvGraphicFramePr>
            <p:xfrm>
              <a:off x="7037934" y="3499308"/>
              <a:ext cx="4466928" cy="2512647"/>
            </p:xfrm>
            <a:graphic>
              <a:graphicData uri="http://schemas.microsoft.com/office/powerpoint/2016/slidezoom">
                <pslz:sldZm>
                  <pslz:sldZmObj sldId="271" cId="1917136384">
                    <pslz:zmPr id="{4BFDFF37-EF3C-46D6-AE88-E9C62662D530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6928" cy="25126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Ссылка на слайд 8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0E49961-2A44-4F70-9C8D-4FC9E1A3E8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7934" y="3499308"/>
                <a:ext cx="4466928" cy="25126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3" name="Ссылка на слайд 12">
                <a:extLst>
                  <a:ext uri="{FF2B5EF4-FFF2-40B4-BE49-F238E27FC236}">
                    <a16:creationId xmlns:a16="http://schemas.microsoft.com/office/drawing/2014/main" id="{33151DA2-57F0-4805-8036-D0584C80A7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589957"/>
                  </p:ext>
                </p:extLst>
              </p:nvPr>
            </p:nvGraphicFramePr>
            <p:xfrm>
              <a:off x="12515164" y="3607464"/>
              <a:ext cx="4466928" cy="2512647"/>
            </p:xfrm>
            <a:graphic>
              <a:graphicData uri="http://schemas.microsoft.com/office/powerpoint/2016/slidezoom">
                <pslz:sldZm>
                  <pslz:sldZmObj sldId="269" cId="3647962832">
                    <pslz:zmPr id="{75423DEF-FF5E-4779-8924-280E5795E348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6928" cy="25126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3" name="Ссылка на слайд 1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33151DA2-57F0-4805-8036-D0584C80A7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515164" y="3607464"/>
                <a:ext cx="4466928" cy="25126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5" name="Ссылка на слайд 24">
                <a:extLst>
                  <a:ext uri="{FF2B5EF4-FFF2-40B4-BE49-F238E27FC236}">
                    <a16:creationId xmlns:a16="http://schemas.microsoft.com/office/drawing/2014/main" id="{3BA89609-CE5A-4244-BE21-C9811CE495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361942"/>
                  </p:ext>
                </p:extLst>
              </p:nvPr>
            </p:nvGraphicFramePr>
            <p:xfrm>
              <a:off x="17986192" y="3755780"/>
              <a:ext cx="4466928" cy="2512647"/>
            </p:xfrm>
            <a:graphic>
              <a:graphicData uri="http://schemas.microsoft.com/office/powerpoint/2016/slidezoom">
                <pslz:sldZm>
                  <pslz:sldZmObj sldId="279" cId="374595783">
                    <pslz:zmPr id="{3819C413-8D83-4666-89F5-1724013631FC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66928" cy="25126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5" name="Ссылка на слайд 24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3BA89609-CE5A-4244-BE21-C9811CE495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7986192" y="3755780"/>
                <a:ext cx="4466928" cy="25126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Ссылка на слайд 29">
                <a:extLst>
                  <a:ext uri="{FF2B5EF4-FFF2-40B4-BE49-F238E27FC236}">
                    <a16:creationId xmlns:a16="http://schemas.microsoft.com/office/drawing/2014/main" id="{EBB97B57-5C92-49EF-8AB7-CCF484FC0E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25158736"/>
                  </p:ext>
                </p:extLst>
              </p:nvPr>
            </p:nvGraphicFramePr>
            <p:xfrm>
              <a:off x="1560704" y="6524899"/>
              <a:ext cx="3611282" cy="2031346"/>
            </p:xfrm>
            <a:graphic>
              <a:graphicData uri="http://schemas.microsoft.com/office/powerpoint/2016/slidezoom">
                <pslz:sldZm>
                  <pslz:sldZmObj sldId="272" cId="2583361413">
                    <pslz:zmPr id="{06744355-968D-42C8-88D1-1A11DFB89B62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Ссылка на слайд 29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EBB97B57-5C92-49EF-8AB7-CCF484FC0E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560704" y="6524899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Ссылка на слайд 32">
                <a:extLst>
                  <a:ext uri="{FF2B5EF4-FFF2-40B4-BE49-F238E27FC236}">
                    <a16:creationId xmlns:a16="http://schemas.microsoft.com/office/drawing/2014/main" id="{14379916-36EB-4604-94FF-532248B840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0140058"/>
                  </p:ext>
                </p:extLst>
              </p:nvPr>
            </p:nvGraphicFramePr>
            <p:xfrm>
              <a:off x="5780854" y="6560743"/>
              <a:ext cx="3611282" cy="2031346"/>
            </p:xfrm>
            <a:graphic>
              <a:graphicData uri="http://schemas.microsoft.com/office/powerpoint/2016/slidezoom">
                <pslz:sldZm>
                  <pslz:sldZmObj sldId="281" cId="129905751">
                    <pslz:zmPr id="{49C35CE7-66A6-4493-8794-5124CAA909A0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Ссылка на слайд 32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14379916-36EB-4604-94FF-532248B840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80854" y="6560743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5" name="Ссылка на слайд 34">
                <a:extLst>
                  <a:ext uri="{FF2B5EF4-FFF2-40B4-BE49-F238E27FC236}">
                    <a16:creationId xmlns:a16="http://schemas.microsoft.com/office/drawing/2014/main" id="{C9EC0CF8-1D3A-4852-BE9F-B19BCEB6A4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8677198"/>
                  </p:ext>
                </p:extLst>
              </p:nvPr>
            </p:nvGraphicFramePr>
            <p:xfrm>
              <a:off x="10001004" y="6524898"/>
              <a:ext cx="3611284" cy="2031347"/>
            </p:xfrm>
            <a:graphic>
              <a:graphicData uri="http://schemas.microsoft.com/office/powerpoint/2016/slidezoom">
                <pslz:sldZm>
                  <pslz:sldZmObj sldId="282" cId="1638454520">
                    <pslz:zmPr id="{D7BFD9F8-DE32-4ED4-A969-C8EFF0A0F8F7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4" cy="2031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5" name="Ссылка на слайд 34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C9EC0CF8-1D3A-4852-BE9F-B19BCEB6A4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0001004" y="6524898"/>
                <a:ext cx="3611284" cy="20313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7" name="Ссылка на слайд 36">
                <a:extLst>
                  <a:ext uri="{FF2B5EF4-FFF2-40B4-BE49-F238E27FC236}">
                    <a16:creationId xmlns:a16="http://schemas.microsoft.com/office/drawing/2014/main" id="{5FA6517F-2247-4B03-8214-E1FBAB9680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7867565"/>
                  </p:ext>
                </p:extLst>
              </p:nvPr>
            </p:nvGraphicFramePr>
            <p:xfrm>
              <a:off x="14221154" y="6618038"/>
              <a:ext cx="3611282" cy="2031346"/>
            </p:xfrm>
            <a:graphic>
              <a:graphicData uri="http://schemas.microsoft.com/office/powerpoint/2016/slidezoom">
                <pslz:sldZm>
                  <pslz:sldZmObj sldId="283" cId="2365971635">
                    <pslz:zmPr id="{28690B02-7EEB-4B14-93F3-10F4763F7C87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7" name="Ссылка на слайд 36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5FA6517F-2247-4B03-8214-E1FBAB9680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4221154" y="6618038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9" name="Ссылка на слайд 38">
                <a:extLst>
                  <a:ext uri="{FF2B5EF4-FFF2-40B4-BE49-F238E27FC236}">
                    <a16:creationId xmlns:a16="http://schemas.microsoft.com/office/drawing/2014/main" id="{AD758F97-CD87-458C-8CFC-0D55EB16B2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90903587"/>
                  </p:ext>
                </p:extLst>
              </p:nvPr>
            </p:nvGraphicFramePr>
            <p:xfrm>
              <a:off x="18441302" y="6716650"/>
              <a:ext cx="3611282" cy="2031346"/>
            </p:xfrm>
            <a:graphic>
              <a:graphicData uri="http://schemas.microsoft.com/office/powerpoint/2016/slidezoom">
                <pslz:sldZm>
                  <pslz:sldZmObj sldId="288" cId="1524671926">
                    <pslz:zmPr id="{A46BE492-0408-4710-BEB1-BC361E9784E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9" name="Ссылка на слайд 38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AD758F97-CD87-458C-8CFC-0D55EB16B2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18441302" y="6716650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1" name="Ссылка на слайд 40">
                <a:extLst>
                  <a:ext uri="{FF2B5EF4-FFF2-40B4-BE49-F238E27FC236}">
                    <a16:creationId xmlns:a16="http://schemas.microsoft.com/office/drawing/2014/main" id="{DD990BE9-1367-4FB9-A15A-861577FDC1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14600652"/>
                  </p:ext>
                </p:extLst>
              </p:nvPr>
            </p:nvGraphicFramePr>
            <p:xfrm>
              <a:off x="1757960" y="9238841"/>
              <a:ext cx="3611282" cy="2031346"/>
            </p:xfrm>
            <a:graphic>
              <a:graphicData uri="http://schemas.microsoft.com/office/powerpoint/2016/slidezoom">
                <pslz:sldZm>
                  <pslz:sldZmObj sldId="276" cId="116728593">
                    <pslz:zmPr id="{521B6292-D499-4539-B913-D2FF68EB7EA3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1" name="Ссылка на слайд 40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DD990BE9-1367-4FB9-A15A-861577FDC1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757960" y="9238841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3" name="Ссылка на слайд 42">
                <a:extLst>
                  <a:ext uri="{FF2B5EF4-FFF2-40B4-BE49-F238E27FC236}">
                    <a16:creationId xmlns:a16="http://schemas.microsoft.com/office/drawing/2014/main" id="{0896AA46-D232-4618-B88A-ADE548A542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6500653"/>
                  </p:ext>
                </p:extLst>
              </p:nvPr>
            </p:nvGraphicFramePr>
            <p:xfrm>
              <a:off x="5782992" y="9238841"/>
              <a:ext cx="3611282" cy="2031346"/>
            </p:xfrm>
            <a:graphic>
              <a:graphicData uri="http://schemas.microsoft.com/office/powerpoint/2016/slidezoom">
                <pslz:sldZm>
                  <pslz:sldZmObj sldId="284" cId="2514816194">
                    <pslz:zmPr id="{19EC3785-0F9E-4159-A2D8-DF18893C0E59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3" name="Ссылка на слайд 42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0896AA46-D232-4618-B88A-ADE548A542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5782992" y="9238841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5" name="Ссылка на слайд 44">
                <a:extLst>
                  <a:ext uri="{FF2B5EF4-FFF2-40B4-BE49-F238E27FC236}">
                    <a16:creationId xmlns:a16="http://schemas.microsoft.com/office/drawing/2014/main" id="{8F4AAA00-678E-497C-8FD0-13199BFED0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2659372"/>
                  </p:ext>
                </p:extLst>
              </p:nvPr>
            </p:nvGraphicFramePr>
            <p:xfrm>
              <a:off x="10001004" y="9238841"/>
              <a:ext cx="3611282" cy="2031346"/>
            </p:xfrm>
            <a:graphic>
              <a:graphicData uri="http://schemas.microsoft.com/office/powerpoint/2016/slidezoom">
                <pslz:sldZm>
                  <pslz:sldZmObj sldId="285" cId="1412371582">
                    <pslz:zmPr id="{991BF2B2-4551-4E8C-BBF5-3C994AE916B3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5" name="Ссылка на слайд 44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8F4AAA00-678E-497C-8FD0-13199BFED0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001004" y="9238841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7" name="Ссылка на слайд 46">
                <a:extLst>
                  <a:ext uri="{FF2B5EF4-FFF2-40B4-BE49-F238E27FC236}">
                    <a16:creationId xmlns:a16="http://schemas.microsoft.com/office/drawing/2014/main" id="{300F524D-F49D-4E23-A77B-DC994B920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4503479"/>
                  </p:ext>
                </p:extLst>
              </p:nvPr>
            </p:nvGraphicFramePr>
            <p:xfrm>
              <a:off x="14221154" y="9238841"/>
              <a:ext cx="3611282" cy="2031346"/>
            </p:xfrm>
            <a:graphic>
              <a:graphicData uri="http://schemas.microsoft.com/office/powerpoint/2016/slidezoom">
                <pslz:sldZm>
                  <pslz:sldZmObj sldId="286" cId="4112676234">
                    <pslz:zmPr id="{E353EF44-2D00-4A4C-82D5-B421DA842C15}" returnToParent="0" transitionDur="1000">
                      <p166:blipFill xmlns:p166="http://schemas.microsoft.com/office/powerpoint/2016/6/main">
                        <a:blip r:embed="rId3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2" cy="2031346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7" name="Ссылка на слайд 46">
                <a:hlinkClick r:id="rId39" action="ppaction://hlinksldjump"/>
                <a:extLst>
                  <a:ext uri="{FF2B5EF4-FFF2-40B4-BE49-F238E27FC236}">
                    <a16:creationId xmlns:a16="http://schemas.microsoft.com/office/drawing/2014/main" id="{300F524D-F49D-4E23-A77B-DC994B920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14221154" y="9238841"/>
                <a:ext cx="3611282" cy="2031346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9" name="Ссылка на слайд 48">
                <a:extLst>
                  <a:ext uri="{FF2B5EF4-FFF2-40B4-BE49-F238E27FC236}">
                    <a16:creationId xmlns:a16="http://schemas.microsoft.com/office/drawing/2014/main" id="{D8D98A33-7253-48F6-83A2-6C7AC2AEC5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3230893"/>
                  </p:ext>
                </p:extLst>
              </p:nvPr>
            </p:nvGraphicFramePr>
            <p:xfrm>
              <a:off x="18414014" y="9238841"/>
              <a:ext cx="3611284" cy="2031347"/>
            </p:xfrm>
            <a:graphic>
              <a:graphicData uri="http://schemas.microsoft.com/office/powerpoint/2016/slidezoom">
                <pslz:sldZm>
                  <pslz:sldZmObj sldId="273" cId="1817228857">
                    <pslz:zmPr id="{114DDF80-198B-428D-BA6B-90901A176108}" returnToParent="0" transitionDur="1000">
                      <p166:blipFill xmlns:p166="http://schemas.microsoft.com/office/powerpoint/2016/6/main">
                        <a:blip r:embed="rId4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11284" cy="203134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9" name="Ссылка на слайд 48">
                <a:hlinkClick r:id="rId42" action="ppaction://hlinksldjump"/>
                <a:extLst>
                  <a:ext uri="{FF2B5EF4-FFF2-40B4-BE49-F238E27FC236}">
                    <a16:creationId xmlns:a16="http://schemas.microsoft.com/office/drawing/2014/main" id="{D8D98A33-7253-48F6-83A2-6C7AC2AEC5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8414014" y="9238841"/>
                <a:ext cx="3611284" cy="203134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50" name="Овал 49">
            <a:extLst>
              <a:ext uri="{FF2B5EF4-FFF2-40B4-BE49-F238E27FC236}">
                <a16:creationId xmlns:a16="http://schemas.microsoft.com/office/drawing/2014/main" id="{122FB482-2D74-4F64-9DFD-792317F4ECD4}"/>
              </a:ext>
            </a:extLst>
          </p:cNvPr>
          <p:cNvSpPr/>
          <p:nvPr/>
        </p:nvSpPr>
        <p:spPr>
          <a:xfrm>
            <a:off x="11072814" y="5232372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3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id="{0E433902-A4D6-474D-9499-4F155B457E23}"/>
              </a:ext>
            </a:extLst>
          </p:cNvPr>
          <p:cNvSpPr/>
          <p:nvPr/>
        </p:nvSpPr>
        <p:spPr>
          <a:xfrm>
            <a:off x="16456403" y="5235800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4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68888308-41CC-41BF-BD72-327B83987F7E}"/>
              </a:ext>
            </a:extLst>
          </p:cNvPr>
          <p:cNvSpPr/>
          <p:nvPr/>
        </p:nvSpPr>
        <p:spPr>
          <a:xfrm>
            <a:off x="22159209" y="5228945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5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id="{3400252E-C108-43E1-BD70-C9BD80354CBD}"/>
              </a:ext>
            </a:extLst>
          </p:cNvPr>
          <p:cNvSpPr/>
          <p:nvPr/>
        </p:nvSpPr>
        <p:spPr>
          <a:xfrm>
            <a:off x="4739938" y="7996458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6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9B366511-FA18-4457-81F4-51FF0D36E283}"/>
              </a:ext>
            </a:extLst>
          </p:cNvPr>
          <p:cNvSpPr/>
          <p:nvPr/>
        </p:nvSpPr>
        <p:spPr>
          <a:xfrm>
            <a:off x="9146646" y="8000761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7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9403A1D5-6054-4FA6-A0B6-5B962677BC03}"/>
              </a:ext>
            </a:extLst>
          </p:cNvPr>
          <p:cNvSpPr/>
          <p:nvPr/>
        </p:nvSpPr>
        <p:spPr>
          <a:xfrm>
            <a:off x="12934748" y="7996458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8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499308C4-0FF7-4C73-8302-23D33761DA66}"/>
              </a:ext>
            </a:extLst>
          </p:cNvPr>
          <p:cNvSpPr/>
          <p:nvPr/>
        </p:nvSpPr>
        <p:spPr>
          <a:xfrm>
            <a:off x="17283578" y="7996457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9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7CE165A7-73BC-499B-8D22-7BF991DB8FCB}"/>
              </a:ext>
            </a:extLst>
          </p:cNvPr>
          <p:cNvSpPr/>
          <p:nvPr/>
        </p:nvSpPr>
        <p:spPr>
          <a:xfrm>
            <a:off x="21795311" y="7996456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10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51866D4C-3863-47B4-8677-29BBFD438C23}"/>
              </a:ext>
            </a:extLst>
          </p:cNvPr>
          <p:cNvSpPr/>
          <p:nvPr/>
        </p:nvSpPr>
        <p:spPr>
          <a:xfrm>
            <a:off x="4796842" y="10827089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11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id="{B438CEE2-1BF2-4A1D-816C-E21CC9F55DBE}"/>
              </a:ext>
            </a:extLst>
          </p:cNvPr>
          <p:cNvSpPr/>
          <p:nvPr/>
        </p:nvSpPr>
        <p:spPr>
          <a:xfrm>
            <a:off x="9203550" y="10831392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12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id="{92565A5B-1DBB-438E-B5DF-92E710715893}"/>
              </a:ext>
            </a:extLst>
          </p:cNvPr>
          <p:cNvSpPr/>
          <p:nvPr/>
        </p:nvSpPr>
        <p:spPr>
          <a:xfrm>
            <a:off x="12991652" y="10827089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13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7DC00E5C-4B62-45CE-916B-CC84C4940FFF}"/>
              </a:ext>
            </a:extLst>
          </p:cNvPr>
          <p:cNvSpPr/>
          <p:nvPr/>
        </p:nvSpPr>
        <p:spPr>
          <a:xfrm>
            <a:off x="17340482" y="10827088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14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id="{89D64D22-57F0-4663-B40B-3F88DD6127CA}"/>
              </a:ext>
            </a:extLst>
          </p:cNvPr>
          <p:cNvSpPr/>
          <p:nvPr/>
        </p:nvSpPr>
        <p:spPr>
          <a:xfrm>
            <a:off x="21852215" y="10827087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15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34438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18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4CABB4-3CAE-4915-8C3B-E0AC937EB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84857"/>
              </p:ext>
            </p:extLst>
          </p:nvPr>
        </p:nvGraphicFramePr>
        <p:xfrm>
          <a:off x="3587044" y="2464781"/>
          <a:ext cx="17209912" cy="87285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364">
                  <a:extLst>
                    <a:ext uri="{9D8B030D-6E8A-4147-A177-3AD203B41FA5}">
                      <a16:colId xmlns:a16="http://schemas.microsoft.com/office/drawing/2014/main" val="891268289"/>
                    </a:ext>
                  </a:extLst>
                </a:gridCol>
                <a:gridCol w="13933548">
                  <a:extLst>
                    <a:ext uri="{9D8B030D-6E8A-4147-A177-3AD203B41FA5}">
                      <a16:colId xmlns:a16="http://schemas.microsoft.com/office/drawing/2014/main" val="888484031"/>
                    </a:ext>
                  </a:extLst>
                </a:gridCol>
              </a:tblGrid>
              <a:tr h="19797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Сущность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Атрибуты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2118209426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«Договоры»: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Номер договора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4257679178"/>
                  </a:ext>
                </a:extLst>
              </a:tr>
              <a:tr h="164006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«Клиенты»: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Паспорт_клиента</a:t>
                      </a:r>
                      <a:r>
                        <a:rPr lang="ru-RU" sz="2400">
                          <a:effectLst/>
                        </a:rPr>
                        <a:t>, Фамилия, Имя, Отчество, Дата рождения, доход, ИНН, СНИЛС, </a:t>
                      </a:r>
                      <a:r>
                        <a:rPr lang="ru-RU" sz="2400" u="dash">
                          <a:effectLst/>
                        </a:rPr>
                        <a:t>Код города</a:t>
                      </a:r>
                      <a:r>
                        <a:rPr lang="ru-RU" sz="2400">
                          <a:effectLst/>
                        </a:rPr>
                        <a:t>, Название города, Адрес прописки(улица), Адрес прописки(дом), Адрес прописки(квартира), текущий адрес(улица), текущий адрес(дом), текущий адрес(квартира), телефон личный, телефон рабочий, </a:t>
                      </a:r>
                      <a:r>
                        <a:rPr lang="en-US" sz="2400">
                          <a:effectLst/>
                        </a:rPr>
                        <a:t>e</a:t>
                      </a:r>
                      <a:r>
                        <a:rPr lang="ru-RU" sz="2400">
                          <a:effectLst/>
                        </a:rPr>
                        <a:t>-</a:t>
                      </a:r>
                      <a:r>
                        <a:rPr lang="en-US" sz="2400">
                          <a:effectLst/>
                        </a:rPr>
                        <a:t>mail</a:t>
                      </a:r>
                      <a:r>
                        <a:rPr lang="ru-RU" sz="2400">
                          <a:effectLst/>
                        </a:rPr>
                        <a:t>, </a:t>
                      </a:r>
                      <a:r>
                        <a:rPr lang="ru-RU" sz="2400" u="dash">
                          <a:effectLst/>
                        </a:rPr>
                        <a:t>номер счета</a:t>
                      </a:r>
                      <a:r>
                        <a:rPr lang="ru-RU" sz="2400">
                          <a:effectLst/>
                        </a:rPr>
                        <a:t>, дата ввода информации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060746544"/>
                  </a:ext>
                </a:extLst>
              </a:tr>
              <a:tr h="64815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«Города»: 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Код города</a:t>
                      </a:r>
                      <a:r>
                        <a:rPr lang="ru-RU" sz="2400">
                          <a:effectLst/>
                        </a:rPr>
                        <a:t>, Название города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2759823035"/>
                  </a:ext>
                </a:extLst>
              </a:tr>
              <a:tr h="87323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«Счета»: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Номер счета</a:t>
                      </a:r>
                      <a:r>
                        <a:rPr lang="ru-RU" sz="2400">
                          <a:effectLst/>
                        </a:rPr>
                        <a:t>, дата открытия, дата закрытия, </a:t>
                      </a:r>
                      <a:r>
                        <a:rPr lang="ru-RU" sz="2400" u="dash">
                          <a:effectLst/>
                        </a:rPr>
                        <a:t>счет паспорт клиента</a:t>
                      </a:r>
                      <a:endParaRPr lang="ru-RU" sz="240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651605734"/>
                  </a:ext>
                </a:extLst>
              </a:tr>
              <a:tr h="357426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«Сотрудники»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 dirty="0" err="1">
                          <a:effectLst/>
                        </a:rPr>
                        <a:t>Паспорт_клиента</a:t>
                      </a:r>
                      <a:r>
                        <a:rPr lang="ru-RU" sz="2400" dirty="0">
                          <a:effectLst/>
                        </a:rPr>
                        <a:t>, Фамилия, Имя, Отчество, Дата рождения, </a:t>
                      </a:r>
                      <a:r>
                        <a:rPr lang="ru-RU" sz="2400" u="dash" dirty="0">
                          <a:effectLst/>
                        </a:rPr>
                        <a:t>должность</a:t>
                      </a:r>
                      <a:r>
                        <a:rPr lang="ru-RU" sz="2400" dirty="0">
                          <a:effectLst/>
                        </a:rPr>
                        <a:t>, ИНН, СНИЛС, </a:t>
                      </a:r>
                      <a:r>
                        <a:rPr lang="ru-RU" sz="2400" u="dash" dirty="0">
                          <a:effectLst/>
                        </a:rPr>
                        <a:t>Код города</a:t>
                      </a:r>
                      <a:r>
                        <a:rPr lang="ru-RU" sz="2400" dirty="0">
                          <a:effectLst/>
                        </a:rPr>
                        <a:t>, Название города, Адрес прописки(улица), Адрес прописки(дом), Адрес прописки(квартира), текущий адрес(улица), текущий адрес(дом), текущий адрес(квартира), телефон личный, телефон рабочий, </a:t>
                      </a:r>
                      <a:r>
                        <a:rPr lang="en-US" sz="2400" dirty="0">
                          <a:effectLst/>
                        </a:rPr>
                        <a:t>e</a:t>
                      </a:r>
                      <a:r>
                        <a:rPr lang="ru-RU" sz="2400" dirty="0">
                          <a:effectLst/>
                        </a:rPr>
                        <a:t>-</a:t>
                      </a:r>
                      <a:r>
                        <a:rPr lang="en-US" sz="2400" dirty="0">
                          <a:effectLst/>
                        </a:rPr>
                        <a:t>mail</a:t>
                      </a:r>
                      <a:r>
                        <a:rPr lang="ru-RU" sz="2400" dirty="0">
                          <a:effectLst/>
                        </a:rPr>
                        <a:t>, дата ввода информации, </a:t>
                      </a:r>
                      <a:r>
                        <a:rPr lang="ru-RU" sz="2400" u="dash" dirty="0">
                          <a:effectLst/>
                        </a:rPr>
                        <a:t>Номер пользователя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65199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8244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19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C16248-26D5-4887-8347-96083BEB6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84259"/>
              </p:ext>
            </p:extLst>
          </p:nvPr>
        </p:nvGraphicFramePr>
        <p:xfrm>
          <a:off x="1539625" y="2437184"/>
          <a:ext cx="20975223" cy="99807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60346">
                  <a:extLst>
                    <a:ext uri="{9D8B030D-6E8A-4147-A177-3AD203B41FA5}">
                      <a16:colId xmlns:a16="http://schemas.microsoft.com/office/drawing/2014/main" val="2736446189"/>
                    </a:ext>
                  </a:extLst>
                </a:gridCol>
                <a:gridCol w="17114877">
                  <a:extLst>
                    <a:ext uri="{9D8B030D-6E8A-4147-A177-3AD203B41FA5}">
                      <a16:colId xmlns:a16="http://schemas.microsoft.com/office/drawing/2014/main" val="395894516"/>
                    </a:ext>
                  </a:extLst>
                </a:gridCol>
              </a:tblGrid>
              <a:tr h="72672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«Логин»: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пользователя, </a:t>
                      </a:r>
                      <a:r>
                        <a:rPr lang="ru-RU" sz="2400" dirty="0" err="1">
                          <a:effectLst/>
                        </a:rPr>
                        <a:t>имя_пользователя</a:t>
                      </a:r>
                      <a:r>
                        <a:rPr lang="ru-RU" sz="2400" dirty="0">
                          <a:effectLst/>
                        </a:rPr>
                        <a:t>, пароль, </a:t>
                      </a:r>
                      <a:r>
                        <a:rPr lang="ru-RU" sz="2400" dirty="0" err="1">
                          <a:effectLst/>
                        </a:rPr>
                        <a:t>польз_акт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17130968"/>
                  </a:ext>
                </a:extLst>
              </a:tr>
              <a:tr h="53940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«Должности»: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Код должности</a:t>
                      </a:r>
                      <a:r>
                        <a:rPr lang="ru-RU" sz="2400">
                          <a:effectLst/>
                        </a:rPr>
                        <a:t>, название должности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1107905788"/>
                  </a:ext>
                </a:extLst>
              </a:tr>
              <a:tr h="147600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кредиты»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договора кредита, </a:t>
                      </a:r>
                      <a:r>
                        <a:rPr lang="ru-RU" sz="2400" u="dash" dirty="0">
                          <a:effectLst/>
                        </a:rPr>
                        <a:t>номер договора</a:t>
                      </a:r>
                      <a:r>
                        <a:rPr lang="ru-RU" sz="2400" dirty="0">
                          <a:effectLst/>
                        </a:rPr>
                        <a:t>, сумма кредита, дата начала, дата окончания, </a:t>
                      </a:r>
                      <a:r>
                        <a:rPr lang="ru-RU" sz="2400" u="dash" dirty="0">
                          <a:effectLst/>
                        </a:rPr>
                        <a:t>код программы кредита</a:t>
                      </a:r>
                      <a:r>
                        <a:rPr lang="ru-RU" sz="2400" dirty="0">
                          <a:effectLst/>
                        </a:rPr>
                        <a:t>, дата заключения, </a:t>
                      </a:r>
                      <a:r>
                        <a:rPr lang="ru-RU" sz="2400" u="dash" dirty="0">
                          <a:effectLst/>
                        </a:rPr>
                        <a:t>паспорт клиента, паспорт сотрудника, номер счета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527065261"/>
                  </a:ext>
                </a:extLst>
              </a:tr>
              <a:tr h="11013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кредитов»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Код программы кредита, название программы кредита, минимальная сумма кредита, максимальная сумма кредита, процентная ставка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36080003"/>
                  </a:ext>
                </a:extLst>
              </a:tr>
              <a:tr h="147600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вклады»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Номер договора вклада, </a:t>
                      </a:r>
                      <a:r>
                        <a:rPr lang="ru-RU" sz="2400" u="dash">
                          <a:effectLst/>
                        </a:rPr>
                        <a:t>номер договора</a:t>
                      </a:r>
                      <a:r>
                        <a:rPr lang="ru-RU" sz="2400">
                          <a:effectLst/>
                        </a:rPr>
                        <a:t>, сумма вклада, дата начала, дата окончания, </a:t>
                      </a:r>
                      <a:r>
                        <a:rPr lang="ru-RU" sz="2400" u="dash">
                          <a:effectLst/>
                        </a:rPr>
                        <a:t>код программы вклада</a:t>
                      </a:r>
                      <a:r>
                        <a:rPr lang="ru-RU" sz="2400">
                          <a:effectLst/>
                        </a:rPr>
                        <a:t>, дата заключения,</a:t>
                      </a:r>
                      <a:r>
                        <a:rPr lang="ru-RU" sz="2400" u="dash">
                          <a:effectLst/>
                        </a:rPr>
                        <a:t> паспорт клиента, паспорт сотрудника, номер счета</a:t>
                      </a:r>
                      <a:endParaRPr lang="ru-RU" sz="240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718341565"/>
                  </a:ext>
                </a:extLst>
              </a:tr>
              <a:tr h="13390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вкладов»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Код программы вклада, название программы вклада, минимальная сумма вклада, максимальная сумма вклада, процентная ставка, возможно ли досрочное снятие, процентная ставка при досрочном снятии</a:t>
                      </a: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317661450"/>
                  </a:ext>
                </a:extLst>
              </a:tr>
              <a:tr h="128868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карты»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договора карты, номер договора, дата окончания, код программы карты, дата заключения, паспорт клиента, паспорт сотрудника, номер счета</a:t>
                      </a: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71699044"/>
                  </a:ext>
                </a:extLst>
              </a:tr>
              <a:tr h="72672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карт»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Код программы карты, название программы карты, лимит кредита, максимальный лимит баланса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233371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168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3">
            <a:extLst>
              <a:ext uri="{FF2B5EF4-FFF2-40B4-BE49-F238E27FC236}">
                <a16:creationId xmlns:a16="http://schemas.microsoft.com/office/drawing/2014/main" id="{AAC74E40-0249-4214-AFD2-028127441D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70CDA6-474A-4F72-B702-67228925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2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153FE4CB-1769-419D-A269-ADF49D437C1A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Актуальность 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8E8F4E8-FFE5-4CF9-828E-183830100E57}"/>
              </a:ext>
            </a:extLst>
          </p:cNvPr>
          <p:cNvSpPr txBox="1"/>
          <p:nvPr/>
        </p:nvSpPr>
        <p:spPr>
          <a:xfrm>
            <a:off x="1177619" y="5820995"/>
            <a:ext cx="21506374" cy="329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Малое количество систем автоматизации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,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созданных для малых банковских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организаций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,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превалирование продуктов нацеленных на большие корпорации. </a:t>
            </a:r>
          </a:p>
          <a:p>
            <a:endParaRPr lang="ru-RU" sz="44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716D9-F423-4393-8E68-F9CB38DC94F1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1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A131E-929A-424B-81B8-AC35C8D13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728" y="7502694"/>
            <a:ext cx="5049670" cy="50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14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20E8F5-AFCC-40A3-BDBE-354F358CD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3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9B025CD-BF38-41F8-8853-C7C9FEBD208D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Теоретическая часть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Объект, предмет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3D5F70F4-43CD-4FCC-8051-544ADA682342}"/>
              </a:ext>
            </a:extLst>
          </p:cNvPr>
          <p:cNvSpPr txBox="1"/>
          <p:nvPr/>
        </p:nvSpPr>
        <p:spPr>
          <a:xfrm>
            <a:off x="1177619" y="5820994"/>
            <a:ext cx="16558997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cap="all" dirty="0">
                <a:latin typeface="PT Astra Sans"/>
                <a:ea typeface="PT Astra Sans" panose="020B0603020203020204" pitchFamily="34" charset="-52"/>
              </a:rPr>
              <a:t>Объект исследования </a:t>
            </a:r>
            <a:r>
              <a:rPr lang="ru-RU" dirty="0">
                <a:latin typeface="PT Astra Sans"/>
                <a:ea typeface="PT Astra Sans" panose="020B0603020203020204" pitchFamily="34" charset="-52"/>
              </a:rPr>
              <a:t>– Деятельность малых банковских организаций</a:t>
            </a:r>
            <a:r>
              <a:rPr lang="en-US" dirty="0"/>
              <a:t>.</a:t>
            </a:r>
          </a:p>
          <a:p>
            <a:endParaRPr lang="ru-RU" dirty="0">
              <a:latin typeface="PT Astra Sans"/>
              <a:ea typeface="PT Astra Sans" panose="020B0603020203020204" pitchFamily="34" charset="-52"/>
            </a:endParaRPr>
          </a:p>
          <a:p>
            <a:r>
              <a:rPr lang="ru-RU" cap="all" dirty="0">
                <a:latin typeface="PT Astra Sans"/>
                <a:ea typeface="PT Astra Sans" panose="020B0603020203020204" pitchFamily="34" charset="-52"/>
              </a:rPr>
              <a:t>Предмет исследования </a:t>
            </a:r>
            <a:r>
              <a:rPr lang="ru-RU" dirty="0">
                <a:latin typeface="PT Astra Sans"/>
                <a:ea typeface="PT Astra Sans" panose="020B0603020203020204" pitchFamily="34" charset="-52"/>
              </a:rPr>
              <a:t>– </a:t>
            </a:r>
            <a:r>
              <a:rPr lang="ru-RU" dirty="0">
                <a:latin typeface="PT Astra Sans"/>
              </a:rPr>
              <a:t>Информационная система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автоматизирующая бизнес-процессы по предоставлению популярных банковских услуг.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2B6B2AF8-762E-4B2C-8753-18B921F1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F0B62-D371-4CAB-A29B-9AB63271ABE0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1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50491D-A285-457C-9B96-D95B75351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323" y="6292575"/>
            <a:ext cx="5757116" cy="57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63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8DF998-FD46-4B03-9E16-BD9D9DEE4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4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FD245981-C65D-4615-8935-32A6C114614E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Цели и задачи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37666A87-E719-42FA-8CE0-98B1B20D409E}"/>
              </a:ext>
            </a:extLst>
          </p:cNvPr>
          <p:cNvSpPr txBox="1"/>
          <p:nvPr/>
        </p:nvSpPr>
        <p:spPr>
          <a:xfrm>
            <a:off x="1156124" y="4553744"/>
            <a:ext cx="21506374" cy="7461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lvl="0"/>
            <a:r>
              <a:rPr lang="ru-RU" sz="4800" cap="all" dirty="0">
                <a:latin typeface="PT Astra Sans"/>
                <a:ea typeface="PT Astra Sans" panose="020B0603020203020204" pitchFamily="34" charset="-52"/>
              </a:rPr>
              <a:t>ЦЕЛЬ РАБОТЫ </a:t>
            </a:r>
            <a:r>
              <a:rPr lang="ru-RU" sz="4800" dirty="0">
                <a:latin typeface="PT Astra Sans"/>
                <a:ea typeface="PT Astra Sans" panose="020B0603020203020204" pitchFamily="34" charset="-52"/>
              </a:rPr>
              <a:t>– Разработка информационной системы</a:t>
            </a:r>
            <a:r>
              <a:rPr lang="en-US" sz="4800" dirty="0">
                <a:latin typeface="PT Astra Sans"/>
                <a:ea typeface="PT Astra Sans" panose="020B0603020203020204" pitchFamily="34" charset="-52"/>
              </a:rPr>
              <a:t>,</a:t>
            </a:r>
            <a:r>
              <a:rPr lang="ru-RU" sz="4800" dirty="0">
                <a:latin typeface="PT Astra Sans"/>
                <a:ea typeface="PT Astra Sans" panose="020B0603020203020204" pitchFamily="34" charset="-52"/>
              </a:rPr>
              <a:t> предоставляющей инструменты автоматизации процессов и мониторинга банковской организации для повышения эффективности работы.</a:t>
            </a:r>
          </a:p>
          <a:p>
            <a:pPr lvl="0"/>
            <a:endParaRPr lang="ru-RU" sz="4800" dirty="0">
              <a:latin typeface="PT Astra Sans"/>
              <a:ea typeface="PT Astra Sans" panose="020B0603020203020204" pitchFamily="34" charset="-52"/>
            </a:endParaRPr>
          </a:p>
          <a:p>
            <a:pPr lvl="0"/>
            <a:r>
              <a:rPr lang="ru-RU" sz="4800" dirty="0">
                <a:latin typeface="PT Astra Sans"/>
              </a:rPr>
              <a:t>ЗАДАЧИ</a:t>
            </a:r>
            <a:r>
              <a:rPr lang="en-US" sz="4800" dirty="0">
                <a:latin typeface="PT Astra Sans"/>
              </a:rPr>
              <a:t>:</a:t>
            </a:r>
            <a:endParaRPr lang="ru-RU" sz="4000" dirty="0">
              <a:latin typeface="PT Astra Sans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Проанализировать деятельность малых банковских организаций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Выявить особенности работы малых банковских организаций на примерах существующих решений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Выполнить проектирование информационной системы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  <a:endParaRPr lang="ru-RU" sz="3600" dirty="0">
              <a:latin typeface="PT Astra Sans"/>
              <a:ea typeface="PT Astra Sans" panose="020B0603020203020204" pitchFamily="34" charset="-52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Выполнить нормализацию базы данных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  <a:endParaRPr lang="ru-RU" sz="3600" dirty="0">
              <a:latin typeface="PT Astra Sans"/>
              <a:ea typeface="PT Astra Sans" panose="020B0603020203020204" pitchFamily="34" charset="-52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Спроектировать и разработать интерфейс для работы с базой данных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Разработать и протестировать информационную систему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EEBE8349-AA17-4457-8672-95FFC4F7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5BE7F-F45F-4693-B693-13C7BFF5CAEF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2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962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DA7C89-C550-4E6D-9E30-14A8214D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526" y="8581594"/>
            <a:ext cx="3848406" cy="384840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5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АНАЛИЗ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Таблица характеристик существующих систем автоматизации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C1652FD-FD0E-4590-A355-5105B8948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05693"/>
              </p:ext>
            </p:extLst>
          </p:nvPr>
        </p:nvGraphicFramePr>
        <p:xfrm>
          <a:off x="2985036" y="5764215"/>
          <a:ext cx="17487884" cy="49789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71503">
                  <a:extLst>
                    <a:ext uri="{9D8B030D-6E8A-4147-A177-3AD203B41FA5}">
                      <a16:colId xmlns:a16="http://schemas.microsoft.com/office/drawing/2014/main" val="3150403831"/>
                    </a:ext>
                  </a:extLst>
                </a:gridCol>
                <a:gridCol w="4371503">
                  <a:extLst>
                    <a:ext uri="{9D8B030D-6E8A-4147-A177-3AD203B41FA5}">
                      <a16:colId xmlns:a16="http://schemas.microsoft.com/office/drawing/2014/main" val="1775060746"/>
                    </a:ext>
                  </a:extLst>
                </a:gridCol>
                <a:gridCol w="3717996">
                  <a:extLst>
                    <a:ext uri="{9D8B030D-6E8A-4147-A177-3AD203B41FA5}">
                      <a16:colId xmlns:a16="http://schemas.microsoft.com/office/drawing/2014/main" val="1554919301"/>
                    </a:ext>
                  </a:extLst>
                </a:gridCol>
                <a:gridCol w="5026882">
                  <a:extLst>
                    <a:ext uri="{9D8B030D-6E8A-4147-A177-3AD203B41FA5}">
                      <a16:colId xmlns:a16="http://schemas.microsoft.com/office/drawing/2014/main" val="3322141510"/>
                    </a:ext>
                  </a:extLst>
                </a:gridCol>
              </a:tblGrid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Решение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Эффективность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Гибкость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Удобность интерфейса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11795"/>
                  </a:ext>
                </a:extLst>
              </a:tr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en-US" sz="3200" b="0" dirty="0" err="1">
                          <a:solidFill>
                            <a:srgbClr val="33415C"/>
                          </a:solidFill>
                          <a:effectLst/>
                        </a:rPr>
                        <a:t>ASoft</a:t>
                      </a:r>
                      <a:r>
                        <a:rPr lang="en-US" sz="3200" b="0" dirty="0">
                          <a:solidFill>
                            <a:srgbClr val="33415C"/>
                          </a:solidFill>
                          <a:effectLst/>
                        </a:rPr>
                        <a:t> CRM BANK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Средняя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72386"/>
                  </a:ext>
                </a:extLst>
              </a:tr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1С:</a:t>
                      </a:r>
                      <a:r>
                        <a:rPr lang="en-US" sz="3200" b="0" dirty="0">
                          <a:solidFill>
                            <a:srgbClr val="33415C"/>
                          </a:solidFill>
                          <a:effectLst/>
                        </a:rPr>
                        <a:t>CRM </a:t>
                      </a: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Банк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Высокая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68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957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6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ДИАГРАММА ПРЕЦЕДЕНТОВ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9057650-DC7B-4ECD-9B3A-25D74B03C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60187"/>
              </p:ext>
            </p:extLst>
          </p:nvPr>
        </p:nvGraphicFramePr>
        <p:xfrm>
          <a:off x="4599411" y="3577367"/>
          <a:ext cx="17889733" cy="8653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Visio" r:id="rId5" imgW="6534150" imgH="4924425" progId="Visio.Drawing.15">
                  <p:embed/>
                </p:oleObj>
              </mc:Choice>
              <mc:Fallback>
                <p:oleObj name="Visio" r:id="rId5" imgW="6534150" imgH="49244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411" y="3577367"/>
                        <a:ext cx="17889733" cy="8653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3614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7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ТРЕБОВАНИЯ К СИСТЕМЕ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: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Возможность мониторинга активности клиентов и сотрудников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со списком клиентов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 договорами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 данными клиента и сотрудника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Разделение уровней доступа при входе в систему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Функции формирования договора.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0BE1F-F54A-499B-9028-42F74C3ED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608" y="6102573"/>
            <a:ext cx="5842620" cy="58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7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8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Диаграмма Иерархии окон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A2D224B-9319-474F-9089-8FD9E92E2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75673"/>
              </p:ext>
            </p:extLst>
          </p:nvPr>
        </p:nvGraphicFramePr>
        <p:xfrm>
          <a:off x="5369242" y="3421915"/>
          <a:ext cx="13177464" cy="898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Visio" r:id="rId4" imgW="4695825" imgH="4152900" progId="Visio.Drawing.15">
                  <p:embed/>
                </p:oleObj>
              </mc:Choice>
              <mc:Fallback>
                <p:oleObj name="Visio" r:id="rId4" imgW="4695825" imgH="41529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242" y="3421915"/>
                        <a:ext cx="13177464" cy="898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84545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9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Схема базы данных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F212FA-F052-4929-BFF9-FC53DC090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088" y="5741872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624DD6-1CD0-4E27-A8E7-51A278A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93" y="4850538"/>
            <a:ext cx="15782925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163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1910</Words>
  <Application>Microsoft Office PowerPoint</Application>
  <PresentationFormat>Произвольный</PresentationFormat>
  <Paragraphs>314</Paragraphs>
  <Slides>19</Slides>
  <Notes>14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Arial Narrow</vt:lpstr>
      <vt:lpstr>Helvetica Light</vt:lpstr>
      <vt:lpstr>Helvetica Neue</vt:lpstr>
      <vt:lpstr>Montserrat</vt:lpstr>
      <vt:lpstr>Proxima Nova</vt:lpstr>
      <vt:lpstr>PT Astra Sans</vt:lpstr>
      <vt:lpstr>Times New Roman</vt:lpstr>
      <vt:lpstr>White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Максим</cp:lastModifiedBy>
  <cp:revision>145</cp:revision>
  <dcterms:modified xsi:type="dcterms:W3CDTF">2021-03-31T09:52:15Z</dcterms:modified>
</cp:coreProperties>
</file>